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0" r:id="rId1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2" Type="http://schemas.openxmlformats.org/officeDocument/2006/relationships/slide" Target="slides/slide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422C182-8782-6C53-8C5C-643C5D38FAD2}"/>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7119B78-80A1-486E-BD96-E6AF1B8C18BE}"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4514" name="Rectangle 2">
            <a:extLst>
              <a:ext uri="{FF2B5EF4-FFF2-40B4-BE49-F238E27FC236}">
                <a16:creationId xmlns:a16="http://schemas.microsoft.com/office/drawing/2014/main" id="{E8415985-4BFD-54CB-8BB3-65F4C1152F69}"/>
              </a:ext>
            </a:extLst>
          </p:cNvPr>
          <p:cNvSpPr>
            <a:spLocks noRot="1" noChangeArrowheads="1" noTextEdit="1"/>
          </p:cNvSpPr>
          <p:nvPr>
            <p:ph type="sldImg"/>
          </p:nvPr>
        </p:nvSpPr>
        <p:spPr>
          <a:ln/>
        </p:spPr>
      </p:sp>
      <p:sp>
        <p:nvSpPr>
          <p:cNvPr id="64515" name="Rectangle 3">
            <a:extLst>
              <a:ext uri="{FF2B5EF4-FFF2-40B4-BE49-F238E27FC236}">
                <a16:creationId xmlns:a16="http://schemas.microsoft.com/office/drawing/2014/main" id="{656B9A2E-1644-B81F-9137-F634B51C98B1}"/>
              </a:ext>
            </a:extLst>
          </p:cNvPr>
          <p:cNvSpPr>
            <a:spLocks noGrp="1" noChangeArrowheads="1"/>
          </p:cNvSpPr>
          <p:nvPr>
            <p:ph type="body" idx="1"/>
          </p:nvPr>
        </p:nvSpPr>
        <p:spPr/>
        <p:txBody>
          <a:bodyPr/>
          <a:lstStyle/>
          <a:p>
            <a:pPr marL="228600" indent="-228600"/>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xml"/></Relationships>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FC347C1-4D15-B200-E95F-A4D344D6C254}"/>
              </a:ext>
            </a:extLst>
          </p:cNvPr>
          <p:cNvSpPr>
            <a:spLocks noGrp="1" noChangeArrowheads="1"/>
          </p:cNvSpPr>
          <p:nvPr>
            <p:ph type="title"/>
          </p:nvPr>
        </p:nvSpPr>
        <p:spPr>
          <a:xfrm>
            <a:off x="169333" y="516467"/>
            <a:ext cx="8974667" cy="948267"/>
          </a:xfrm>
        </p:spPr>
        <p:txBody>
          <a:bodyPr/>
          <a:lstStyle/>
          <a:p>
            <a:r>
              <a:rPr lang="en-US" altLang="zh-CN" sz="3200">
                <a:ea typeface="宋体" panose="02010600030101010101" pitchFamily="2" charset="-122"/>
              </a:rPr>
              <a:t>How can a local TB program use surveillance data to conduct evaluations?</a:t>
            </a:r>
          </a:p>
        </p:txBody>
      </p:sp>
      <p:sp>
        <p:nvSpPr>
          <p:cNvPr id="63491" name="Rectangle 3">
            <a:extLst>
              <a:ext uri="{FF2B5EF4-FFF2-40B4-BE49-F238E27FC236}">
                <a16:creationId xmlns:a16="http://schemas.microsoft.com/office/drawing/2014/main" id="{77E3AFC3-52F7-92F2-9BC2-C9D00F18261A}"/>
              </a:ext>
            </a:extLst>
          </p:cNvPr>
          <p:cNvSpPr>
            <a:spLocks noGrp="1" noChangeArrowheads="1"/>
          </p:cNvSpPr>
          <p:nvPr>
            <p:ph type="body" idx="1"/>
          </p:nvPr>
        </p:nvSpPr>
        <p:spPr>
          <a:xfrm>
            <a:off x="0" y="2142067"/>
            <a:ext cx="8466667" cy="4470400"/>
          </a:xfrm>
        </p:spPr>
        <p:txBody>
          <a:bodyPr/>
          <a:lstStyle/>
          <a:p>
            <a:pPr marL="541873" indent="-541873">
              <a:buFontTx/>
              <a:buAutoNum type="arabicPeriod"/>
            </a:pPr>
            <a:r>
              <a:rPr lang="en-US" altLang="zh-CN" b="1">
                <a:ea typeface="宋体" panose="02010600030101010101" pitchFamily="2" charset="-122"/>
              </a:rPr>
              <a:t>The national TB program requires each grantee to write an evaluation plan by Dec. 16, 2005.</a:t>
            </a:r>
          </a:p>
          <a:p>
            <a:pPr marL="541873" indent="-541873">
              <a:buFontTx/>
              <a:buAutoNum type="arabicPeriod"/>
            </a:pPr>
            <a:endParaRPr lang="en-US" altLang="zh-CN" b="1">
              <a:ea typeface="宋体" panose="02010600030101010101" pitchFamily="2" charset="-122"/>
            </a:endParaRPr>
          </a:p>
          <a:p>
            <a:pPr marL="948279" lvl="1" indent="-541873"/>
            <a:r>
              <a:rPr lang="en-US" altLang="zh-CN" b="1">
                <a:ea typeface="宋体" panose="02010600030101010101" pitchFamily="2" charset="-122"/>
              </a:rPr>
              <a:t>Surveillance data can help ensure the right evaluation questions are identified, and</a:t>
            </a:r>
          </a:p>
          <a:p>
            <a:pPr marL="948279" lvl="1" indent="-541873"/>
            <a:endParaRPr lang="en-US" altLang="zh-CN" b="1">
              <a:ea typeface="宋体" panose="02010600030101010101" pitchFamily="2" charset="-122"/>
            </a:endParaRPr>
          </a:p>
          <a:p>
            <a:pPr marL="948279" lvl="1" indent="-541873"/>
            <a:r>
              <a:rPr lang="en-US" altLang="zh-CN" b="1">
                <a:ea typeface="宋体" panose="02010600030101010101" pitchFamily="2" charset="-122"/>
              </a:rPr>
              <a:t>Surveillance data can be used to set meaningful benchmarks for progress.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